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34" r:id="rId5"/>
  </p:sldMasterIdLst>
  <p:notesMasterIdLst>
    <p:notesMasterId r:id="rId12"/>
  </p:notesMasterIdLst>
  <p:handoutMasterIdLst>
    <p:handoutMasterId r:id="rId13"/>
  </p:handoutMasterIdLst>
  <p:sldIdLst>
    <p:sldId id="262" r:id="rId6"/>
    <p:sldId id="257" r:id="rId7"/>
    <p:sldId id="263" r:id="rId8"/>
    <p:sldId id="267" r:id="rId9"/>
    <p:sldId id="266" r:id="rId10"/>
    <p:sldId id="265" r:id="rId11"/>
  </p:sldIdLst>
  <p:sldSz cx="9144000" cy="6858000" type="screen4x3"/>
  <p:notesSz cx="6858000" cy="9144000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E5F7E"/>
    <a:srgbClr val="0E7D60"/>
    <a:srgbClr val="010000"/>
    <a:srgbClr val="0095C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4" autoAdjust="0"/>
  </p:normalViewPr>
  <p:slideViewPr>
    <p:cSldViewPr snapToGrid="0" snapToObjects="1">
      <p:cViewPr>
        <p:scale>
          <a:sx n="112" d="100"/>
          <a:sy n="112" d="100"/>
        </p:scale>
        <p:origin x="210" y="-16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2426C7-FB5A-441B-89D7-C45D1E9F8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51739-23AD-4639-9D22-6CCD8FCDAD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5D0E54-90CA-48BE-8FC5-A7BC5F5E87FA}" type="datetime1">
              <a:rPr lang="en-AU" altLang="en-US"/>
              <a:pPr/>
              <a:t>8/06/2021</a:t>
            </a:fld>
            <a:endParaRPr lang="en-A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B4C5A-4924-4857-B842-383184D27A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50D3C-DE60-49C2-A44B-A1EB33335B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D3EAAE9-F628-4A87-9E8F-A24700D4F70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F70EC910-C2E4-4079-BCB3-91C8403AF15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7BD511C-39BB-4511-8729-D9F4FC16555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E2B5E8D-69B1-4FA4-954D-D7F928314EB5}" type="datetime1">
              <a:rPr lang="en-AU" altLang="en-US"/>
              <a:pPr/>
              <a:t>8/06/2021</a:t>
            </a:fld>
            <a:endParaRPr lang="en-AU" altLang="en-US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91EC04D1-2A85-4E85-82E9-333B3D577E0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BC8D5E5F-1AB0-40AA-9D65-85015A2571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B4EED661-1EE6-461A-B370-03F9490A5F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87B8F313-0BD8-4C65-8015-8417DE643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273162F-1363-4A23-BC9B-CE906688F9BC}" type="slidenum">
              <a:rPr lang="en-AU" altLang="en-US"/>
              <a:pPr/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>
            <a:extLst>
              <a:ext uri="{FF2B5EF4-FFF2-40B4-BE49-F238E27FC236}">
                <a16:creationId xmlns:a16="http://schemas.microsoft.com/office/drawing/2014/main" id="{21137C00-E1A9-4279-B73F-F04CACE7000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>
            <a:extLst>
              <a:ext uri="{FF2B5EF4-FFF2-40B4-BE49-F238E27FC236}">
                <a16:creationId xmlns:a16="http://schemas.microsoft.com/office/drawing/2014/main" id="{82A74678-E272-4A81-BCB0-DF47DE849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F0A1D86A-C8FE-47F1-8CFC-6AC962F50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pic>
        <p:nvPicPr>
          <p:cNvPr id="18437" name="Picture 7" descr="logo.eps">
            <a:extLst>
              <a:ext uri="{FF2B5EF4-FFF2-40B4-BE49-F238E27FC236}">
                <a16:creationId xmlns:a16="http://schemas.microsoft.com/office/drawing/2014/main" id="{618FF09B-44E0-44DC-9249-C0B4EE87D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3457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409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DB95-FB1E-421C-8950-9F7B13255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05C73-51FC-4898-BDA3-9BAB265C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26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1713-894D-459A-95DD-8F4AE876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13A0-AAEB-4772-8018-E33C9CA3F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642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4BB5-532D-444B-BD24-295E584C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7F7E9-C988-4BF3-BEDF-120377DF9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7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492B-790E-4107-9A79-B497B2BE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36DB-9541-4BD2-9F67-D2E4ECD93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43CD0-638F-4A0B-9912-483D0E1F9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702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87EC-C37D-42DE-9E86-8563414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774D8-E3C5-42C5-873C-970E9B9AC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05625-C2C4-4D3C-935D-8CCC74C4D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F3421-5FEE-49ED-9D7D-D6D8E2156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8C1FE-5314-4D43-8EB3-73A092F7E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847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6E15-A393-4C2F-B4DD-18CAFF87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9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384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D13E-B798-4634-9B88-FE8BBC12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AEB3-D3DE-4C63-9E5D-E157344B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8A5E-D28E-4B61-87DE-2DC032D7C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33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2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8763-3C69-450F-B0D3-8B512582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0BE8C-1F35-4462-AADC-5402BA4F6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2A5CC-49B4-4844-B5CF-63841D391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991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D82B-1F7E-4D5B-9FC9-78AF32E8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D055F-04D8-4790-B847-072352C86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0599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5AC5CC-7749-41AF-B817-7A12FAD2C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90763-E41B-472A-A379-56A0AE6CE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91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228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090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6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6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0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">
            <a:extLst>
              <a:ext uri="{FF2B5EF4-FFF2-40B4-BE49-F238E27FC236}">
                <a16:creationId xmlns:a16="http://schemas.microsoft.com/office/drawing/2014/main" id="{EE8EC704-EB68-4CC8-B37A-DF7C35CE2693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EA8A206-1C43-4224-8A9F-D8BF642CCB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3FD7DC-0771-4C3C-8889-A0A9FAE03D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</p:txBody>
      </p:sp>
      <p:pic>
        <p:nvPicPr>
          <p:cNvPr id="1029" name="Picture 7" descr="logo.eps">
            <a:extLst>
              <a:ext uri="{FF2B5EF4-FFF2-40B4-BE49-F238E27FC236}">
                <a16:creationId xmlns:a16="http://schemas.microsoft.com/office/drawing/2014/main" id="{D38E84C8-CC65-43C6-8C4D-F53219EE66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4" r:id="rId2"/>
    <p:sldLayoutId id="2147483743" r:id="rId3"/>
    <p:sldLayoutId id="2147483742" r:id="rId4"/>
    <p:sldLayoutId id="2147483741" r:id="rId5"/>
    <p:sldLayoutId id="2147483740" r:id="rId6"/>
    <p:sldLayoutId id="2147483739" r:id="rId7"/>
    <p:sldLayoutId id="2147483738" r:id="rId8"/>
    <p:sldLayoutId id="2147483737" r:id="rId9"/>
    <p:sldLayoutId id="2147483736" r:id="rId10"/>
    <p:sldLayoutId id="2147483735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76FC4B9-6B77-4FA7-B2A6-833BD3B0FF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87A1589-E544-4AE1-BA11-9BB1891A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anose="05050102010706020507" pitchFamily="18" charset="2"/>
        <a:buChar char="·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>
            <a:extLst>
              <a:ext uri="{FF2B5EF4-FFF2-40B4-BE49-F238E27FC236}">
                <a16:creationId xmlns:a16="http://schemas.microsoft.com/office/drawing/2014/main" id="{5E13CDFB-E7AB-44B9-B0B2-1ED514D8D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1175616"/>
          </a:xfrm>
        </p:spPr>
        <p:txBody>
          <a:bodyPr/>
          <a:lstStyle/>
          <a:p>
            <a:r>
              <a:rPr lang="en-US" altLang="en-US" dirty="0"/>
              <a:t>A testbed for convective-scale NWP and its application in moisture analysis</a:t>
            </a:r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680A61A2-4AC0-49A5-9B1C-485AF29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8147"/>
            <a:ext cx="9142413" cy="370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9" name="Rectangle 7">
            <a:extLst>
              <a:ext uri="{FF2B5EF4-FFF2-40B4-BE49-F238E27FC236}">
                <a16:creationId xmlns:a16="http://schemas.microsoft.com/office/drawing/2014/main" id="{09E0279B-5719-47E6-BF0B-89EC26408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734" y="3429000"/>
            <a:ext cx="7916862" cy="719137"/>
          </a:xfrm>
        </p:spPr>
        <p:txBody>
          <a:bodyPr/>
          <a:lstStyle/>
          <a:p>
            <a:r>
              <a:rPr lang="en-US" altLang="en-US" dirty="0"/>
              <a:t>Jin Lee, David Lee, Vinod Kumar, Susan Rennie, Fiona Smith, Andy Smith, Peter Steinle, UKMO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24">
            <a:extLst>
              <a:ext uri="{FF2B5EF4-FFF2-40B4-BE49-F238E27FC236}">
                <a16:creationId xmlns:a16="http://schemas.microsoft.com/office/drawing/2014/main" id="{9C121E2D-9EF8-4F4A-94A3-63F62B56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274638"/>
            <a:ext cx="6994525" cy="114300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Testbed at NCI in support of Bureau's operational city models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3C13CFA-38FB-4527-9668-5EE22141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1615"/>
            <a:ext cx="4038600" cy="4038600"/>
          </a:xfrm>
          <a:prstGeom prst="rect">
            <a:avLst/>
          </a:prstGeom>
          <a:noFill/>
        </p:spPr>
      </p:pic>
      <p:sp>
        <p:nvSpPr>
          <p:cNvPr id="15363" name="Content Placeholder 93">
            <a:extLst>
              <a:ext uri="{FF2B5EF4-FFF2-40B4-BE49-F238E27FC236}">
                <a16:creationId xmlns:a16="http://schemas.microsoft.com/office/drawing/2014/main" id="{52D7330D-E997-42E6-8BAA-5B825E01C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Operational ACCESS-C3 (APS3)</a:t>
            </a:r>
          </a:p>
          <a:p>
            <a:pPr marL="400050" lvl="1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Horizontal </a:t>
            </a:r>
            <a:r>
              <a:rPr lang="en-US" altLang="en-US" sz="1900" dirty="0" err="1"/>
              <a:t>gridspacing</a:t>
            </a:r>
            <a:r>
              <a:rPr lang="en-US" altLang="en-US" sz="1900" dirty="0"/>
              <a:t> of 1.5 km and explicit convection</a:t>
            </a:r>
          </a:p>
          <a:p>
            <a:pPr marL="400050" lvl="1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4-dimensional variational (4DVAR) assimilation scheme uses conventional and remotely sensed observations</a:t>
            </a:r>
          </a:p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APS4 upgrade</a:t>
            </a:r>
          </a:p>
          <a:p>
            <a:pPr marL="400050" lvl="1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Test various science configurations – both model physics and data assimilation</a:t>
            </a:r>
          </a:p>
          <a:p>
            <a:pPr marL="400050" lvl="1" indent="0">
              <a:lnSpc>
                <a:spcPct val="90000"/>
              </a:lnSpc>
              <a:buFontTx/>
              <a:buChar char="•"/>
            </a:pPr>
            <a:r>
              <a:rPr lang="en-US" altLang="en-US" sz="1900" dirty="0"/>
              <a:t> Comprehensive set of evaluation tools</a:t>
            </a: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en-US" sz="1900" dirty="0"/>
          </a:p>
          <a:p>
            <a:pPr marL="0" indent="0">
              <a:lnSpc>
                <a:spcPct val="90000"/>
              </a:lnSpc>
            </a:pPr>
            <a:endParaRPr lang="en-US" alt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24">
            <a:extLst>
              <a:ext uri="{FF2B5EF4-FFF2-40B4-BE49-F238E27FC236}">
                <a16:creationId xmlns:a16="http://schemas.microsoft.com/office/drawing/2014/main" id="{9C121E2D-9EF8-4F4A-94A3-63F62B56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274638"/>
            <a:ext cx="6994525" cy="1143000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Data denial experiment: remove all remotely sensed observations</a:t>
            </a:r>
          </a:p>
        </p:txBody>
      </p:sp>
      <p:sp>
        <p:nvSpPr>
          <p:cNvPr id="15363" name="Content Placeholder 93">
            <a:extLst>
              <a:ext uri="{FF2B5EF4-FFF2-40B4-BE49-F238E27FC236}">
                <a16:creationId xmlns:a16="http://schemas.microsoft.com/office/drawing/2014/main" id="{52D7330D-E997-42E6-8BAA-5B825E01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122" y="1697229"/>
            <a:ext cx="2236813" cy="2570189"/>
          </a:xfrm>
        </p:spPr>
        <p:txBody>
          <a:bodyPr/>
          <a:lstStyle/>
          <a:p>
            <a:pPr marL="400050" lvl="1" indent="0"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Remove satellite radiances, AMVs, </a:t>
            </a:r>
            <a:r>
              <a:rPr lang="en-US" altLang="en-US" sz="2000" dirty="0" err="1">
                <a:latin typeface="Arial" panose="020B0604020202020204" pitchFamily="34" charset="0"/>
              </a:rPr>
              <a:t>scatterometer</a:t>
            </a:r>
            <a:r>
              <a:rPr lang="en-US" altLang="en-US" sz="2000" dirty="0">
                <a:latin typeface="Arial" panose="020B0604020202020204" pitchFamily="34" charset="0"/>
              </a:rPr>
              <a:t>, Ground GPS, Doppler radial winds</a:t>
            </a:r>
          </a:p>
          <a:p>
            <a:pPr marL="0" indent="0"/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D1B5A97-CFEE-4EDE-881F-2EF01E63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57" y="1925149"/>
            <a:ext cx="2090700" cy="198812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B274CA-6D25-4697-905A-4BC017BD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7" y="1925149"/>
            <a:ext cx="2090701" cy="211785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2F1290A-A38E-4C28-88AE-25AB1047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99" y="1943729"/>
            <a:ext cx="2660797" cy="208069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ED30A91-D7CC-4358-B0AF-67CC2A43E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" y="4613564"/>
            <a:ext cx="1778000" cy="1801091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76ECC280-78D6-4778-AFD9-3851679A7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53" y="4613563"/>
            <a:ext cx="1774996" cy="16879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A21BB01-0134-4B64-9344-FCA012C61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874" y="4607087"/>
            <a:ext cx="1774997" cy="1687912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CB44C21-0444-46CD-B5F4-E4894BE65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871" y="4605244"/>
            <a:ext cx="1774996" cy="1687911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B48A12F-CA54-463D-83FE-BA35903B0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7867" y="4613564"/>
            <a:ext cx="1763324" cy="17862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6E848C-7786-4BCD-AEE8-8C4CC9044A25}"/>
              </a:ext>
            </a:extLst>
          </p:cNvPr>
          <p:cNvSpPr txBox="1"/>
          <p:nvPr/>
        </p:nvSpPr>
        <p:spPr>
          <a:xfrm>
            <a:off x="3010894" y="39814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aircraft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F62B9-AE94-4B99-9248-AE85515C3A55}"/>
              </a:ext>
            </a:extLst>
          </p:cNvPr>
          <p:cNvSpPr txBox="1"/>
          <p:nvPr/>
        </p:nvSpPr>
        <p:spPr>
          <a:xfrm>
            <a:off x="5083657" y="399829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sonde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9D8E7-19BE-4150-93FE-DFA598EF5994}"/>
              </a:ext>
            </a:extLst>
          </p:cNvPr>
          <p:cNvSpPr txBox="1"/>
          <p:nvPr/>
        </p:nvSpPr>
        <p:spPr>
          <a:xfrm>
            <a:off x="7350257" y="397454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surface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C7260-4A10-4487-BACD-28F1E6CAE67E}"/>
              </a:ext>
            </a:extLst>
          </p:cNvPr>
          <p:cNvSpPr txBox="1"/>
          <p:nvPr/>
        </p:nvSpPr>
        <p:spPr>
          <a:xfrm>
            <a:off x="503533" y="6391468"/>
            <a:ext cx="9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ATOVS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77A301-700F-4DB6-B2CA-47F8022B762D}"/>
              </a:ext>
            </a:extLst>
          </p:cNvPr>
          <p:cNvSpPr txBox="1"/>
          <p:nvPr/>
        </p:nvSpPr>
        <p:spPr>
          <a:xfrm>
            <a:off x="1984356" y="637961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Doppler radar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2A96A-8AC6-44B1-A38E-B8B9320D0B7F}"/>
              </a:ext>
            </a:extLst>
          </p:cNvPr>
          <p:cNvSpPr txBox="1"/>
          <p:nvPr/>
        </p:nvSpPr>
        <p:spPr>
          <a:xfrm>
            <a:off x="3849121" y="636257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GPS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15BE9-C07A-4E9B-B19F-1EDFF5277F4B}"/>
              </a:ext>
            </a:extLst>
          </p:cNvPr>
          <p:cNvSpPr txBox="1"/>
          <p:nvPr/>
        </p:nvSpPr>
        <p:spPr>
          <a:xfrm>
            <a:off x="6041079" y="636257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IASI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C27F9-9018-4BC7-A070-CCD0D48C4BE0}"/>
              </a:ext>
            </a:extLst>
          </p:cNvPr>
          <p:cNvSpPr txBox="1"/>
          <p:nvPr/>
        </p:nvSpPr>
        <p:spPr>
          <a:xfrm>
            <a:off x="7827456" y="636044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AMV</a:t>
            </a:r>
          </a:p>
        </p:txBody>
      </p:sp>
    </p:spTree>
    <p:extLst>
      <p:ext uri="{BB962C8B-B14F-4D97-AF65-F5344CB8AC3E}">
        <p14:creationId xmlns:p14="http://schemas.microsoft.com/office/powerpoint/2010/main" val="49458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F60B-F43E-4AB4-9A0B-118FDC8F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706" y="62997"/>
            <a:ext cx="4199623" cy="569424"/>
          </a:xfrm>
        </p:spPr>
        <p:txBody>
          <a:bodyPr/>
          <a:lstStyle/>
          <a:p>
            <a:r>
              <a:rPr lang="en-AU" dirty="0"/>
              <a:t>Evaluation of data denial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3198427-DFE8-406F-AD00-A8037040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4" y="1173796"/>
            <a:ext cx="3598333" cy="253447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87E9674-B312-48F5-A485-F2ABF366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24" y="1173796"/>
            <a:ext cx="3598333" cy="2534478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09EE5C3-0811-4496-9F84-7BC0B943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33" y="3815188"/>
            <a:ext cx="3864633" cy="2722046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731EE73-9C07-4B21-A52F-8C0F0DE7B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50" y="3823730"/>
            <a:ext cx="3864634" cy="2722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91D5F-0E99-4D7A-AA88-44D88CE21E35}"/>
              </a:ext>
            </a:extLst>
          </p:cNvPr>
          <p:cNvSpPr txBox="1"/>
          <p:nvPr/>
        </p:nvSpPr>
        <p:spPr>
          <a:xfrm>
            <a:off x="1400515" y="697550"/>
            <a:ext cx="323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+6-hour forecast T vs. sonde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C88BB-C21B-459D-B8BA-060CFA973075}"/>
              </a:ext>
            </a:extLst>
          </p:cNvPr>
          <p:cNvSpPr txBox="1"/>
          <p:nvPr/>
        </p:nvSpPr>
        <p:spPr>
          <a:xfrm>
            <a:off x="4822166" y="718612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+6-hour forecast wind vs. sondes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03491-2D00-4DC6-85B0-E34A216F0753}"/>
              </a:ext>
            </a:extLst>
          </p:cNvPr>
          <p:cNvSpPr txBox="1"/>
          <p:nvPr/>
        </p:nvSpPr>
        <p:spPr>
          <a:xfrm>
            <a:off x="131276" y="4437547"/>
            <a:ext cx="160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Fractions skill score using</a:t>
            </a:r>
          </a:p>
          <a:p>
            <a:r>
              <a:rPr lang="en-AU" dirty="0"/>
              <a:t>GPM rainfall estimate</a:t>
            </a:r>
          </a:p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FB8EE-7AC4-4B9A-95E0-82A44E033A30}"/>
              </a:ext>
            </a:extLst>
          </p:cNvPr>
          <p:cNvSpPr txBox="1"/>
          <p:nvPr/>
        </p:nvSpPr>
        <p:spPr>
          <a:xfrm>
            <a:off x="3979397" y="4270711"/>
            <a:ext cx="1838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RPS/CRPS – probabilistic metrics with forecast neighbourhoods and single observations</a:t>
            </a:r>
          </a:p>
        </p:txBody>
      </p:sp>
    </p:spTree>
    <p:extLst>
      <p:ext uri="{BB962C8B-B14F-4D97-AF65-F5344CB8AC3E}">
        <p14:creationId xmlns:p14="http://schemas.microsoft.com/office/powerpoint/2010/main" val="85846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1E907B-9396-4CFD-963B-55258504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49" y="346157"/>
            <a:ext cx="6355080" cy="6355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A7C778-3D1D-4152-B794-F9803327A94C}"/>
              </a:ext>
            </a:extLst>
          </p:cNvPr>
          <p:cNvSpPr txBox="1"/>
          <p:nvPr/>
        </p:nvSpPr>
        <p:spPr>
          <a:xfrm>
            <a:off x="214541" y="153963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76606-C527-4BA4-AF03-9EFF301269CC}"/>
              </a:ext>
            </a:extLst>
          </p:cNvPr>
          <p:cNvSpPr txBox="1"/>
          <p:nvPr/>
        </p:nvSpPr>
        <p:spPr>
          <a:xfrm>
            <a:off x="7903029" y="1525564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GeoCloud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9FEBF-5241-4A4D-8B33-8C3A28A77023}"/>
              </a:ext>
            </a:extLst>
          </p:cNvPr>
          <p:cNvSpPr txBox="1"/>
          <p:nvPr/>
        </p:nvSpPr>
        <p:spPr>
          <a:xfrm>
            <a:off x="-116392" y="49582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Himawari8</a:t>
            </a:r>
          </a:p>
        </p:txBody>
      </p:sp>
      <p:sp>
        <p:nvSpPr>
          <p:cNvPr id="6" name="Title 124">
            <a:extLst>
              <a:ext uri="{FF2B5EF4-FFF2-40B4-BE49-F238E27FC236}">
                <a16:creationId xmlns:a16="http://schemas.microsoft.com/office/drawing/2014/main" id="{4E2196F7-0DAC-4257-B32E-B2F1D52B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75" y="0"/>
            <a:ext cx="6994525" cy="597721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Assimilation of cloud observations</a:t>
            </a:r>
          </a:p>
        </p:txBody>
      </p:sp>
      <p:sp>
        <p:nvSpPr>
          <p:cNvPr id="7" name="Content Placeholder 93">
            <a:extLst>
              <a:ext uri="{FF2B5EF4-FFF2-40B4-BE49-F238E27FC236}">
                <a16:creationId xmlns:a16="http://schemas.microsoft.com/office/drawing/2014/main" id="{21A85D39-0DA7-4C73-BC8E-8148C33A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337" y="4113756"/>
            <a:ext cx="3411562" cy="1535398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GeoCloud</a:t>
            </a:r>
            <a:r>
              <a:rPr lang="en-US" altLang="en-US" sz="2000" dirty="0">
                <a:latin typeface="Arial" panose="020B0604020202020204" pitchFamily="34" charset="0"/>
              </a:rPr>
              <a:t> assimilation: cloud-top pressure and cloud fraction are used to modify humidity variable</a:t>
            </a:r>
          </a:p>
        </p:txBody>
      </p:sp>
    </p:spTree>
    <p:extLst>
      <p:ext uri="{BB962C8B-B14F-4D97-AF65-F5344CB8AC3E}">
        <p14:creationId xmlns:p14="http://schemas.microsoft.com/office/powerpoint/2010/main" val="261889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93">
            <a:extLst>
              <a:ext uri="{FF2B5EF4-FFF2-40B4-BE49-F238E27FC236}">
                <a16:creationId xmlns:a16="http://schemas.microsoft.com/office/drawing/2014/main" id="{52D7330D-E997-42E6-8BAA-5B825E01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06" y="2191203"/>
            <a:ext cx="8637588" cy="2013328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Summary:</a:t>
            </a:r>
          </a:p>
          <a:p>
            <a:pPr marL="400050" lvl="1" indent="0"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Testbed for trialing convective-scale NWP is now available at NCI</a:t>
            </a:r>
          </a:p>
          <a:p>
            <a:pPr marL="400050" lvl="1" indent="0"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Trial suite and evaluation tools are working correctly</a:t>
            </a:r>
          </a:p>
          <a:p>
            <a:pPr marL="400050" lvl="1" indent="0"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Data assimilation trial of cloud information (</a:t>
            </a:r>
            <a:r>
              <a:rPr lang="en-US" altLang="en-US" sz="2000" dirty="0" err="1">
                <a:latin typeface="Arial" panose="020B0604020202020204" pitchFamily="34" charset="0"/>
              </a:rPr>
              <a:t>GeoCloud</a:t>
            </a:r>
            <a:r>
              <a:rPr lang="en-US" altLang="en-US" sz="2000" dirty="0">
                <a:latin typeface="Arial" panose="020B0604020202020204" pitchFamily="34" charset="0"/>
              </a:rPr>
              <a:t>) using the testbed is under way</a:t>
            </a:r>
          </a:p>
        </p:txBody>
      </p:sp>
    </p:spTree>
    <p:extLst>
      <p:ext uri="{BB962C8B-B14F-4D97-AF65-F5344CB8AC3E}">
        <p14:creationId xmlns:p14="http://schemas.microsoft.com/office/powerpoint/2010/main" val="317386550"/>
      </p:ext>
    </p:extLst>
  </p:cSld>
  <p:clrMapOvr>
    <a:masterClrMapping/>
  </p:clrMapOvr>
</p:sld>
</file>

<file path=ppt/theme/theme1.xml><?xml version="1.0" encoding="utf-8"?>
<a:theme xmlns:a="http://schemas.openxmlformats.org/drawingml/2006/main" name="Bureau Standard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09516C7D843544A65B0478D07916A8" ma:contentTypeVersion="9" ma:contentTypeDescription="Create a new document." ma:contentTypeScope="" ma:versionID="fd3ed1c95f473eab24aaa88b765bf872">
  <xsd:schema xmlns:xsd="http://www.w3.org/2001/XMLSchema" xmlns:xs="http://www.w3.org/2001/XMLSchema" xmlns:p="http://schemas.microsoft.com/office/2006/metadata/properties" xmlns:ns2="55159285-2367-440e-ab24-fafb063c8aeb" xmlns:ns3="9f2ea3f4-5655-4e2d-8d1a-44975205fdc6" targetNamespace="http://schemas.microsoft.com/office/2006/metadata/properties" ma:root="true" ma:fieldsID="688e8a864c413fa176369bb902abc10b" ns2:_="" ns3:_="">
    <xsd:import namespace="55159285-2367-440e-ab24-fafb063c8aeb"/>
    <xsd:import namespace="9f2ea3f4-5655-4e2d-8d1a-44975205fdc6"/>
    <xsd:element name="properties">
      <xsd:complexType>
        <xsd:sequence>
          <xsd:element name="documentManagement">
            <xsd:complexType>
              <xsd:all>
                <xsd:element ref="ns2:SiteName" minOccurs="0"/>
                <xsd:element ref="ns2:Category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159285-2367-440e-ab24-fafb063c8aeb" elementFormDefault="qualified">
    <xsd:import namespace="http://schemas.microsoft.com/office/2006/documentManagement/types"/>
    <xsd:import namespace="http://schemas.microsoft.com/office/infopath/2007/PartnerControls"/>
    <xsd:element name="SiteName" ma:index="8" nillable="true" ma:displayName="Site Name" ma:format="Dropdown" ma:internalName="SiteName">
      <xsd:simpleType>
        <xsd:restriction base="dms:Text">
          <xsd:maxLength value="255"/>
        </xsd:restriction>
      </xsd:simpleType>
    </xsd:element>
    <xsd:element name="Category" ma:index="9" nillable="true" ma:displayName="Category" ma:default="Template" ma:format="Dropdown" ma:internalName="Category">
      <xsd:simpleType>
        <xsd:restriction base="dms:Choice">
          <xsd:enumeration value="Template"/>
          <xsd:enumeration value="Planning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ea3f4-5655-4e2d-8d1a-44975205fdc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C5CAE16C-A8E0-4BF5-86A0-4EA47C6EA8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DA490-AAF1-4124-B256-A4F16C0CE0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159285-2367-440e-ab24-fafb063c8aeb"/>
    <ds:schemaRef ds:uri="9f2ea3f4-5655-4e2d-8d1a-44975205f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6653A4-446C-4B52-A5DB-08F4F019B8E0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Jin LEE_A testbed for convective-scale NWP and its application in moisture analysis</Template>
  <TotalTime>1380</TotalTime>
  <Words>224</Words>
  <Application>Microsoft Office PowerPoint</Application>
  <PresentationFormat>On-screen Show (4:3)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Lucida Grande</vt:lpstr>
      <vt:lpstr>Symbol</vt:lpstr>
      <vt:lpstr>Bureau Standard</vt:lpstr>
      <vt:lpstr>Bureau Blank</vt:lpstr>
      <vt:lpstr>A testbed for convective-scale NWP and its application in moisture analysis</vt:lpstr>
      <vt:lpstr>Testbed at NCI in support of Bureau's operational city models</vt:lpstr>
      <vt:lpstr>Data denial experiment: remove all remotely sensed observations</vt:lpstr>
      <vt:lpstr>Evaluation of data denial</vt:lpstr>
      <vt:lpstr>Assimilation of cloud observations</vt:lpstr>
      <vt:lpstr>PowerPoint Presentation</vt:lpstr>
    </vt:vector>
  </TitlesOfParts>
  <Company>Bureau of Meteorology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testbed for convective-scale NWP and its application in moisture analysis</dc:title>
  <dc:creator>Jin Lee</dc:creator>
  <cp:keywords>Communications; PowerPoint Templates</cp:keywords>
  <cp:lastModifiedBy>Jin Lee</cp:lastModifiedBy>
  <cp:revision>37</cp:revision>
  <dcterms:created xsi:type="dcterms:W3CDTF">2021-05-31T00:44:29Z</dcterms:created>
  <dcterms:modified xsi:type="dcterms:W3CDTF">2021-06-08T08:28:59Z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TaxHTField">
    <vt:lpwstr>Communications|4c082b81-1e3d-421f-8d4c-a7144117e590;PowerPoint Templates|0ed15010-de76-4b05-8083-cc77f66151c4</vt:lpwstr>
  </property>
  <property fmtid="{D5CDD505-2E9C-101B-9397-08002B2CF9AE}" pid="3" name="TaxKeyword">
    <vt:lpwstr>178;#Communications|4c082b81-1e3d-421f-8d4c-a7144117e590;#294;#PowerPoint Templates|0ed15010-de76-4b05-8083-cc77f66151c4</vt:lpwstr>
  </property>
  <property fmtid="{D5CDD505-2E9C-101B-9397-08002B2CF9AE}" pid="4" name="TaxCatchAll">
    <vt:lpwstr>235;#Template|7656dd30-8333-4578-98cb-21870204912d;#147;#Publishing|17aa74b7-4130-4098-a31f-ded78fd7a37e;#178;#Communications;#313;#Communications and Publishing|f34028a4-b788-40c4-9b0c-d2fbb725055a;#294;#PowerPoint Templates</vt:lpwstr>
  </property>
  <property fmtid="{D5CDD505-2E9C-101B-9397-08002B2CF9AE}" pid="5" name="p897402a74c7474580f4c6f482f5af7e">
    <vt:lpwstr>Publishing|17aa74b7-4130-4098-a31f-ded78fd7a37e</vt:lpwstr>
  </property>
  <property fmtid="{D5CDD505-2E9C-101B-9397-08002B2CF9AE}" pid="6" name="p8289c95bd4047ccbb0bdb6d4e716d78">
    <vt:lpwstr>Communications and Publishing|f34028a4-b788-40c4-9b0c-d2fbb725055a</vt:lpwstr>
  </property>
  <property fmtid="{D5CDD505-2E9C-101B-9397-08002B2CF9AE}" pid="7" name="newAZListing">
    <vt:lpwstr/>
  </property>
  <property fmtid="{D5CDD505-2E9C-101B-9397-08002B2CF9AE}" pid="8" name="je7ea91d05ee448e9196b4ec33373db9">
    <vt:lpwstr/>
  </property>
  <property fmtid="{D5CDD505-2E9C-101B-9397-08002B2CF9AE}" pid="9" name="Topic">
    <vt:lpwstr>147;#Publishing|17aa74b7-4130-4098-a31f-ded78fd7a37e</vt:lpwstr>
  </property>
  <property fmtid="{D5CDD505-2E9C-101B-9397-08002B2CF9AE}" pid="10" name="n555ca163265404b85dc3633181a96ad">
    <vt:lpwstr>Template|7656dd30-8333-4578-98cb-21870204912d</vt:lpwstr>
  </property>
  <property fmtid="{D5CDD505-2E9C-101B-9397-08002B2CF9AE}" pid="11" name="Area">
    <vt:lpwstr>;#Publishing;#</vt:lpwstr>
  </property>
  <property fmtid="{D5CDD505-2E9C-101B-9397-08002B2CF9AE}" pid="12" name="KpiDescription">
    <vt:lpwstr/>
  </property>
  <property fmtid="{D5CDD505-2E9C-101B-9397-08002B2CF9AE}" pid="13" name="Document Type">
    <vt:lpwstr>235;#Template|7656dd30-8333-4578-98cb-21870204912d</vt:lpwstr>
  </property>
  <property fmtid="{D5CDD505-2E9C-101B-9397-08002B2CF9AE}" pid="14" name="Resource">
    <vt:lpwstr>Templates</vt:lpwstr>
  </property>
  <property fmtid="{D5CDD505-2E9C-101B-9397-08002B2CF9AE}" pid="15" name="newfunction">
    <vt:lpwstr>313;#Communications and Publishing|f34028a4-b788-40c4-9b0c-d2fbb725055a</vt:lpwstr>
  </property>
  <property fmtid="{D5CDD505-2E9C-101B-9397-08002B2CF9AE}" pid="16" name="xd_Signature">
    <vt:lpwstr/>
  </property>
  <property fmtid="{D5CDD505-2E9C-101B-9397-08002B2CF9AE}" pid="17" name="display_urn:schemas-microsoft-com:office:office#Editor">
    <vt:lpwstr>Denice Ho</vt:lpwstr>
  </property>
  <property fmtid="{D5CDD505-2E9C-101B-9397-08002B2CF9AE}" pid="18" name="TemplateUrl">
    <vt:lpwstr/>
  </property>
  <property fmtid="{D5CDD505-2E9C-101B-9397-08002B2CF9AE}" pid="19" name="ComplianceAssetId">
    <vt:lpwstr/>
  </property>
  <property fmtid="{D5CDD505-2E9C-101B-9397-08002B2CF9AE}" pid="20" name="display_urn:schemas-microsoft-com:office:office#Author">
    <vt:lpwstr>Denice Ho</vt:lpwstr>
  </property>
  <property fmtid="{D5CDD505-2E9C-101B-9397-08002B2CF9AE}" pid="21" name="xd_ProgID">
    <vt:lpwstr/>
  </property>
  <property fmtid="{D5CDD505-2E9C-101B-9397-08002B2CF9AE}" pid="22" name="_ExtendedDescription">
    <vt:lpwstr/>
  </property>
  <property fmtid="{D5CDD505-2E9C-101B-9397-08002B2CF9AE}" pid="23" name="ContentTypeId">
    <vt:lpwstr>0x010100A8C06B1E089D134B9DD0D15BF99D144B00B7390F208C57D441B145486A223E8D37</vt:lpwstr>
  </property>
  <property fmtid="{D5CDD505-2E9C-101B-9397-08002B2CF9AE}" pid="24" name="_SourceUrl">
    <vt:lpwstr/>
  </property>
  <property fmtid="{D5CDD505-2E9C-101B-9397-08002B2CF9AE}" pid="25" name="_SharedFileIndex">
    <vt:lpwstr/>
  </property>
  <property fmtid="{D5CDD505-2E9C-101B-9397-08002B2CF9AE}" pid="26" name="Order">
    <vt:lpwstr>4600.00000000000</vt:lpwstr>
  </property>
  <property fmtid="{D5CDD505-2E9C-101B-9397-08002B2CF9AE}" pid="27" name="ac9723e4366e4663927c94c3f56a4bfb">
    <vt:lpwstr/>
  </property>
  <property fmtid="{D5CDD505-2E9C-101B-9397-08002B2CF9AE}" pid="28" name="Record_x0020_Activity">
    <vt:lpwstr/>
  </property>
  <property fmtid="{D5CDD505-2E9C-101B-9397-08002B2CF9AE}" pid="29" name="SiteName">
    <vt:lpwstr>Communications - Tools and Templates</vt:lpwstr>
  </property>
</Properties>
</file>